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7" r:id="rId3"/>
    <p:sldId id="257" r:id="rId4"/>
    <p:sldId id="258" r:id="rId5"/>
    <p:sldId id="262" r:id="rId6"/>
    <p:sldId id="261" r:id="rId7"/>
    <p:sldId id="263" r:id="rId8"/>
    <p:sldId id="264" r:id="rId9"/>
    <p:sldId id="259" r:id="rId10"/>
    <p:sldId id="260" r:id="rId11"/>
    <p:sldId id="265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38E1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77" y="-53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33C9DC5-6ACC-4A3C-B0AB-5A8E7E99EC4A}" type="datetimeFigureOut">
              <a:rPr lang="ru-RU" smtClean="0"/>
              <a:pPr/>
              <a:t>25.08.2016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BC1CFD-D342-4402-8DC7-6815F7ED65B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65462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33C9DC5-6ACC-4A3C-B0AB-5A8E7E99EC4A}" type="datetimeFigureOut">
              <a:rPr lang="ru-RU" smtClean="0"/>
              <a:pPr/>
              <a:t>25.08.2016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BC1CFD-D342-4402-8DC7-6815F7ED65B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40413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33C9DC5-6ACC-4A3C-B0AB-5A8E7E99EC4A}" type="datetimeFigureOut">
              <a:rPr lang="ru-RU" smtClean="0"/>
              <a:pPr/>
              <a:t>25.08.2016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BC1CFD-D342-4402-8DC7-6815F7ED65B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79213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33C9DC5-6ACC-4A3C-B0AB-5A8E7E99EC4A}" type="datetimeFigureOut">
              <a:rPr lang="ru-RU" smtClean="0"/>
              <a:pPr/>
              <a:t>25.08.2016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BC1CFD-D342-4402-8DC7-6815F7ED65B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94984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33C9DC5-6ACC-4A3C-B0AB-5A8E7E99EC4A}" type="datetimeFigureOut">
              <a:rPr lang="ru-RU" smtClean="0"/>
              <a:pPr/>
              <a:t>25.08.2016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BC1CFD-D342-4402-8DC7-6815F7ED65B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16282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33C9DC5-6ACC-4A3C-B0AB-5A8E7E99EC4A}" type="datetimeFigureOut">
              <a:rPr lang="ru-RU" smtClean="0"/>
              <a:pPr/>
              <a:t>25.08.2016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BC1CFD-D342-4402-8DC7-6815F7ED65B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31894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33C9DC5-6ACC-4A3C-B0AB-5A8E7E99EC4A}" type="datetimeFigureOut">
              <a:rPr lang="ru-RU" smtClean="0"/>
              <a:pPr/>
              <a:t>25.08.2016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BC1CFD-D342-4402-8DC7-6815F7ED65B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36459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33C9DC5-6ACC-4A3C-B0AB-5A8E7E99EC4A}" type="datetimeFigureOut">
              <a:rPr lang="ru-RU" smtClean="0"/>
              <a:pPr/>
              <a:t>25.08.2016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BC1CFD-D342-4402-8DC7-6815F7ED65B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3097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33C9DC5-6ACC-4A3C-B0AB-5A8E7E99EC4A}" type="datetimeFigureOut">
              <a:rPr lang="ru-RU" smtClean="0"/>
              <a:pPr/>
              <a:t>25.08.2016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BC1CFD-D342-4402-8DC7-6815F7ED65B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78519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33C9DC5-6ACC-4A3C-B0AB-5A8E7E99EC4A}" type="datetimeFigureOut">
              <a:rPr lang="ru-RU" smtClean="0"/>
              <a:pPr/>
              <a:t>25.08.2016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BC1CFD-D342-4402-8DC7-6815F7ED65B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44090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33C9DC5-6ACC-4A3C-B0AB-5A8E7E99EC4A}" type="datetimeFigureOut">
              <a:rPr lang="ru-RU" smtClean="0"/>
              <a:pPr/>
              <a:t>25.08.2016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BC1CFD-D342-4402-8DC7-6815F7ED65B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18463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ru-RU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ru-RU" smtClean="0"/>
              <a:t>Haga clic para modificar el estilo de texto del patrón</a:t>
            </a:r>
          </a:p>
          <a:p>
            <a:pPr lvl="1"/>
            <a:r>
              <a:rPr lang="es-ES" altLang="ru-RU" smtClean="0"/>
              <a:t>Segundo nivel</a:t>
            </a:r>
          </a:p>
          <a:p>
            <a:pPr lvl="2"/>
            <a:r>
              <a:rPr lang="es-ES" altLang="ru-RU" smtClean="0"/>
              <a:t>Tercer nivel</a:t>
            </a:r>
          </a:p>
          <a:p>
            <a:pPr lvl="3"/>
            <a:r>
              <a:rPr lang="es-ES" altLang="ru-RU" smtClean="0"/>
              <a:t>Cuarto nivel</a:t>
            </a:r>
          </a:p>
          <a:p>
            <a:pPr lvl="4"/>
            <a:r>
              <a:rPr lang="es-ES" altLang="ru-RU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C33C9DC5-6ACC-4A3C-B0AB-5A8E7E99EC4A}" type="datetimeFigureOut">
              <a:rPr lang="ru-RU" smtClean="0"/>
              <a:pPr/>
              <a:t>25.08.2016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0BC1CFD-D342-4402-8DC7-6815F7ED65B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12474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Концепция развития дополнительного образования </a:t>
            </a: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детей</a:t>
            </a:r>
            <a:endParaRPr lang="ru-RU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23728" y="4077072"/>
            <a:ext cx="6400800" cy="1752600"/>
          </a:xfrm>
        </p:spPr>
        <p:txBody>
          <a:bodyPr>
            <a:normAutofit fontScale="92500" lnSpcReduction="20000"/>
          </a:bodyPr>
          <a:lstStyle/>
          <a:p>
            <a:pPr algn="r"/>
            <a:r>
              <a:rPr lang="ru-RU" sz="3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Утверждена распоряжением </a:t>
            </a:r>
          </a:p>
          <a:p>
            <a:pPr algn="r"/>
            <a:r>
              <a:rPr lang="ru-RU" sz="3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ПРАВИТЕЛЬСТВА РОССИЙСКОЙ ФЕДЕРАЦИИ </a:t>
            </a:r>
          </a:p>
          <a:p>
            <a:pPr algn="r"/>
            <a:r>
              <a:rPr lang="ru-RU" sz="3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от 4 сентября 2014 г.  № 1726-р  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341469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96950"/>
          </a:xfr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Проблемы дополнительного образования детей </a:t>
            </a:r>
            <a:endParaRPr lang="ru-RU" sz="36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700808"/>
            <a:ext cx="8229600" cy="4536504"/>
          </a:xfrm>
        </p:spPr>
        <p:txBody>
          <a:bodyPr>
            <a:noAutofit/>
          </a:bodyPr>
          <a:lstStyle/>
          <a:p>
            <a:pPr lvl="0"/>
            <a:r>
              <a:rPr lang="ru-RU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Отсутствие в сфере дополнительного образования механизмов нормативной регламентации, что не всегда обеспечивает предоставление услуг достойного качества </a:t>
            </a:r>
          </a:p>
          <a:p>
            <a:pPr lvl="0"/>
            <a:r>
              <a:rPr lang="ru-RU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Инфраструктура дополнительного образования детей отстает от современных требований</a:t>
            </a:r>
          </a:p>
          <a:p>
            <a:pPr lvl="0"/>
            <a:r>
              <a:rPr lang="ru-RU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Существует отток наиболее квалифицированных кадров </a:t>
            </a:r>
          </a:p>
          <a:p>
            <a:pPr lvl="0"/>
            <a:r>
              <a:rPr lang="ru-RU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Обновление содержания дополнительного образования детей происходит медленно</a:t>
            </a:r>
          </a:p>
          <a:p>
            <a:pPr lvl="0"/>
            <a:r>
              <a:rPr lang="ru-RU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Отсутствие системы, позволяющий реализовать механизм мотивации семей, выявления талантливых детей, и мониторинга эффективности работы организаций дополнительного образования</a:t>
            </a:r>
          </a:p>
          <a:p>
            <a:pPr lvl="0"/>
            <a:r>
              <a:rPr lang="ru-RU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Существующая система нормативного регулирования ограничивает возможности использования потенциала негосударственного сектора  для расширения объема и спектра услуг дополнительного образования, модернизации инфраструктуры. </a:t>
            </a:r>
          </a:p>
        </p:txBody>
      </p:sp>
    </p:spTree>
    <p:extLst>
      <p:ext uri="{BB962C8B-B14F-4D97-AF65-F5344CB8AC3E}">
        <p14:creationId xmlns:p14="http://schemas.microsoft.com/office/powerpoint/2010/main" xmlns="" val="1946869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Преимущества дополнительного образования детей</a:t>
            </a:r>
            <a:endParaRPr lang="ru-RU" sz="36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525963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участие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вариативных развивающих образовательных программах на основе добровольного выбора детей (семей); </a:t>
            </a:r>
          </a:p>
          <a:p>
            <a:pPr lvl="0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возможность выбора режима и темпа освоения образовательных программ, выстраивания индивидуальных образовательных траекторий; </a:t>
            </a:r>
          </a:p>
          <a:p>
            <a:pPr lvl="0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право на пробы и ошибки, возможность смены образовательных программ, педагогов  и организаций; </a:t>
            </a:r>
          </a:p>
          <a:p>
            <a:pPr lvl="0"/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еформализованность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содержания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образования, организации образовательного процесса; </a:t>
            </a:r>
          </a:p>
          <a:p>
            <a:pPr lvl="0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вариативный характер оценки образовательных результатов; </a:t>
            </a:r>
          </a:p>
          <a:p>
            <a:pPr lvl="0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тесная связь с практикой, ориентация на создание конкретного персонального продукта и его публичную презентацию; </a:t>
            </a:r>
          </a:p>
          <a:p>
            <a:pPr lvl="0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возможность на практике применить полученные знания и навыки;</a:t>
            </a:r>
          </a:p>
          <a:p>
            <a:pPr lvl="0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разновозрастный характер объединений; </a:t>
            </a:r>
          </a:p>
          <a:p>
            <a:pPr lvl="0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возможность выбрать себе педагога, наставника, тренера.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082477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Этапы реализации Концепции</a:t>
            </a:r>
            <a:endParaRPr lang="ru-RU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204864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</a:t>
            </a:r>
            <a:r>
              <a:rPr lang="ru-RU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этап </a:t>
            </a:r>
            <a:r>
              <a:rPr lang="ru-RU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- 2014 - 2017 годы </a:t>
            </a:r>
            <a:endParaRPr lang="ru-RU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 </a:t>
            </a:r>
            <a:r>
              <a:rPr lang="ru-RU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этап </a:t>
            </a:r>
            <a:r>
              <a:rPr lang="ru-RU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- 2018 - 2020 </a:t>
            </a:r>
            <a: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годы </a:t>
            </a:r>
            <a:endParaRPr lang="ru-R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782429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91264" cy="720080"/>
          </a:xfrm>
        </p:spPr>
        <p:txBody>
          <a:bodyPr/>
          <a:lstStyle/>
          <a:p>
            <a:r>
              <a:rPr lang="ru-RU" sz="3200" b="1" dirty="0">
                <a:solidFill>
                  <a:srgbClr val="E38E1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Официальные документы об образовании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484784"/>
            <a:ext cx="8352928" cy="4968552"/>
          </a:xfrm>
        </p:spPr>
        <p:txBody>
          <a:bodyPr/>
          <a:lstStyle/>
          <a:p>
            <a:r>
              <a:rPr lang="ru-RU" sz="2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В.В. Путин "Строительство справедливости. Социальная политика для России" </a:t>
            </a:r>
            <a:r>
              <a:rPr lang="ru-RU" sz="2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(предвыборная </a:t>
            </a:r>
            <a:r>
              <a:rPr lang="ru-RU" sz="2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статья)</a:t>
            </a:r>
          </a:p>
          <a:p>
            <a:endParaRPr lang="ru-RU" sz="2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Указ Президента Российской Федерации от 7 мая 2012 г. № 599 «О мерах по реализации государственной политики в области образования и науки</a:t>
            </a:r>
            <a:r>
              <a:rPr lang="ru-RU" sz="2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</a:t>
            </a:r>
          </a:p>
          <a:p>
            <a:endParaRPr lang="ru-RU" sz="23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Федеральный закон от 29 декабря 2012 г. N 273-ФЗ. </a:t>
            </a:r>
            <a:r>
              <a:rPr lang="ru-RU" sz="2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«Об </a:t>
            </a:r>
            <a:r>
              <a:rPr lang="ru-RU" sz="2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образовании в Российской </a:t>
            </a:r>
            <a:r>
              <a:rPr lang="ru-RU" sz="2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Федерации»</a:t>
            </a:r>
            <a:endParaRPr lang="ru-RU" sz="2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2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Межведомственная программа развития дополнительного детей в Российской Федерации  до 2020 года </a:t>
            </a:r>
            <a:r>
              <a:rPr lang="ru-RU" sz="2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ru-RU" sz="2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проект (2013г.)</a:t>
            </a:r>
          </a:p>
        </p:txBody>
      </p:sp>
    </p:spTree>
    <p:extLst>
      <p:ext uri="{BB962C8B-B14F-4D97-AF65-F5344CB8AC3E}">
        <p14:creationId xmlns:p14="http://schemas.microsoft.com/office/powerpoint/2010/main" xmlns="" val="15718247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504056"/>
          </a:xfrm>
        </p:spPr>
        <p:txBody>
          <a:bodyPr>
            <a:normAutofit fontScale="90000"/>
          </a:bodyPr>
          <a:lstStyle/>
          <a:p>
            <a:pPr algn="r"/>
            <a:r>
              <a:rPr lang="ru-RU" sz="3600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«Будущего нет - оно делается нами» </a:t>
            </a:r>
            <a:r>
              <a:rPr lang="ru-RU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Лев </a:t>
            </a:r>
            <a:r>
              <a:rPr lang="ru-RU" sz="36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Толстой</a:t>
            </a:r>
            <a:r>
              <a:rPr lang="ru-RU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ru-RU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Концепция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Система взглядов на что-нибудь; основная мысль </a:t>
            </a:r>
            <a:b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Концепция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(от лат.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conceptio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понимание - система), определенный способ понимания, трактовки каких-либо явлений, основная точка зрения, руководящая идея для их освещения; ведущий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замысел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22444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Структура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Концепции</a:t>
            </a:r>
            <a:endParaRPr lang="ru-RU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412776"/>
            <a:ext cx="8229600" cy="5616624"/>
          </a:xfrm>
        </p:spPr>
        <p:txBody>
          <a:bodyPr>
            <a:noAutofit/>
          </a:bodyPr>
          <a:lstStyle/>
          <a:p>
            <a:pPr marL="571500" lvl="0" indent="-571500">
              <a:buFont typeface="+mj-lt"/>
              <a:buAutoNum type="romanUcPeriod"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Общие положения</a:t>
            </a:r>
          </a:p>
          <a:p>
            <a:pPr marL="571500" lvl="0" indent="-571500">
              <a:buFont typeface="+mj-lt"/>
              <a:buAutoNum type="romanUcPeriod"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Состояние и проблемы дополнительного образования детей </a:t>
            </a:r>
          </a:p>
          <a:p>
            <a:pPr marL="571500" lvl="0" indent="-571500">
              <a:buFont typeface="+mj-lt"/>
              <a:buAutoNum type="romanUcPeriod"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Цели и задачи развития дополнительного образования детей </a:t>
            </a:r>
          </a:p>
          <a:p>
            <a:pPr marL="571500" lvl="0" indent="-571500">
              <a:buFont typeface="+mj-lt"/>
              <a:buAutoNum type="romanUcPeriod"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Принципы государственной политики развития  дополнительного образования детей </a:t>
            </a:r>
          </a:p>
          <a:p>
            <a:pPr marL="571500" lvl="0" indent="-571500">
              <a:buFont typeface="+mj-lt"/>
              <a:buAutoNum type="romanUcPeriod"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Основные механизмы развития дополнительного образования детей</a:t>
            </a:r>
          </a:p>
          <a:p>
            <a:pPr marL="571500" lvl="0" indent="-571500">
              <a:buFont typeface="+mj-lt"/>
              <a:buAutoNum type="romanUcPeriod"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Основные направления реализации Концепции</a:t>
            </a:r>
          </a:p>
          <a:p>
            <a:pPr marL="571500" lvl="0" indent="-571500">
              <a:buFont typeface="+mj-lt"/>
              <a:buAutoNum type="romanUcPeriod"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Этапы реализации Концепции</a:t>
            </a:r>
          </a:p>
          <a:p>
            <a:pPr marL="571500" lvl="0" indent="-571500">
              <a:buFont typeface="+mj-lt"/>
              <a:buAutoNum type="romanUcPeriod"/>
            </a:pP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Ожидаемые результаты реализации Концепции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810629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Цели и задачи развития дополнительного образования детей</a:t>
            </a:r>
            <a:endParaRPr lang="ru-RU" sz="36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dirty="0" smtClean="0"/>
              <a:t>  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Целями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Концепции являются: </a:t>
            </a: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обеспечение прав ребенка на развитие, личностное самоопределение и самореализацию; </a:t>
            </a:r>
          </a:p>
          <a:p>
            <a:pPr lvl="0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расширение возможностей для удовлетворения разнообразных интересов детей и их семей в сфере образования; </a:t>
            </a: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развитие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инновационного потенциала общества. 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098339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 и задачи  учреждения дополнительного </a:t>
            </a: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образования</a:t>
            </a:r>
            <a:endParaRPr lang="ru-RU" sz="36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2060848"/>
            <a:ext cx="7920880" cy="452596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  </a:t>
            </a: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Учреждение </a:t>
            </a:r>
            <a:r>
              <a:rPr lang="ru-RU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дополнительного образования детей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тип образовательного учреждения, основная цель которого – развитие мотивации личности к познанию и творчеству, реализация дополнительных образовательных программ и услуг в интересах личности, общества, государства.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567797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Цели и задачи развития дополнительного образования детей</a:t>
            </a:r>
            <a:endParaRPr lang="ru-RU" sz="36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504056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dirty="0" smtClean="0"/>
              <a:t>  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Для 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достижения целей Концепции необходимо решить следующие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задачи: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ru-RU" sz="105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развитие дополнительного персонального образования; </a:t>
            </a:r>
          </a:p>
          <a:p>
            <a:pPr lvl="0"/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проектирование мотивирующих образовательных сред; </a:t>
            </a:r>
          </a:p>
          <a:p>
            <a:pPr lvl="0"/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интеграция дополнительного и общего образования, направленная на расширение вариативности и индивидуализации системы образования в целом; </a:t>
            </a:r>
          </a:p>
          <a:p>
            <a:pPr lvl="0"/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разработка инструментов оценки достижений детей и подростков, диагностика мотивации достижений личности; </a:t>
            </a:r>
          </a:p>
          <a:p>
            <a:pPr lvl="0"/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повышение вариативности, качества и доступности дополнительного образования для каждого; </a:t>
            </a:r>
          </a:p>
          <a:p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обновление содержания дополнительного образования детей в соответствии с интересами детей, потребностями семьи и общества; </a:t>
            </a:r>
          </a:p>
        </p:txBody>
      </p:sp>
    </p:spTree>
    <p:extLst>
      <p:ext uri="{BB962C8B-B14F-4D97-AF65-F5344CB8AC3E}">
        <p14:creationId xmlns:p14="http://schemas.microsoft.com/office/powerpoint/2010/main" xmlns="" val="3443280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Цели и задачи развития дополнительного образования детей</a:t>
            </a:r>
            <a:endParaRPr lang="ru-RU" sz="36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916832"/>
            <a:ext cx="8229600" cy="452596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Для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достижения целей Концепции необходимо решить следующие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задачи: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ru-RU" sz="2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обеспечение условий для доступа каждого к глобальным знаниям и технологиям; </a:t>
            </a:r>
          </a:p>
          <a:p>
            <a:pPr lvl="0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развитие инфраструктуры дополнительного образования детей за счет государственной поддержки и обеспечения инвестиционной привлекательности;  </a:t>
            </a:r>
          </a:p>
          <a:p>
            <a:pPr lvl="0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создание механизма финансовой поддержки права детей на участие в дополнительных общеобразовательных программах; </a:t>
            </a:r>
          </a:p>
          <a:p>
            <a:pPr lvl="0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формирование эффективной межведомственной системы управления развитием дополнительного образования детей; </a:t>
            </a:r>
          </a:p>
          <a:p>
            <a:pPr lvl="0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создание условий для участия семьи и общественности в управлении развитием системы дополнительного образования детей. 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13919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792088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современном этапе содержание дополнительных образовательных программ ориентировано на: </a:t>
            </a:r>
            <a:endParaRPr lang="ru-RU" sz="36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772816"/>
            <a:ext cx="8280920" cy="4680519"/>
          </a:xfrm>
        </p:spPr>
        <p:txBody>
          <a:bodyPr>
            <a:noAutofit/>
          </a:bodyPr>
          <a:lstStyle/>
          <a:p>
            <a:pPr lvl="0"/>
            <a:r>
              <a:rPr lang="ru-RU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создание необходимых условий для личностного развития учащихся, позитивной социализации и профессионального самоопределения; </a:t>
            </a:r>
          </a:p>
          <a:p>
            <a:pPr lvl="0"/>
            <a:r>
              <a:rPr lang="ru-RU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удовлетворение индивидуальных потребностей учащихся в интеллектуальном, художественно-эстетическом, нравственном развитии, а также в занятиях физической культурой и спортом, научно-техническим творчеством; </a:t>
            </a:r>
          </a:p>
          <a:p>
            <a:pPr lvl="0"/>
            <a:r>
              <a:rPr lang="ru-RU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формирование и развитие творческих способностей учащихся, выявление, развитие и поддержку талантливых </a:t>
            </a: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учащихся;</a:t>
            </a:r>
          </a:p>
          <a:p>
            <a:pPr lvl="0"/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обеспечение </a:t>
            </a:r>
            <a:r>
              <a:rPr lang="ru-RU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духовно-нравственного, гражданского, патриотического, трудового воспитания учащихся; </a:t>
            </a:r>
          </a:p>
          <a:p>
            <a:pPr lvl="0"/>
            <a:r>
              <a:rPr lang="ru-RU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формирование культуры здорового и безопасного образа жизни, укрепление здоровья учащихся; </a:t>
            </a:r>
          </a:p>
          <a:p>
            <a:r>
              <a:rPr lang="ru-RU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подготовку спортивного резерва и спортсменов высокого класса в соответствии с федеральными стандартами спортивной подготовки, в том числе из числа учащихся с ограниченными возможностями здоровья, детей-инвалидов</a:t>
            </a:r>
          </a:p>
        </p:txBody>
      </p:sp>
    </p:spTree>
    <p:extLst>
      <p:ext uri="{BB962C8B-B14F-4D97-AF65-F5344CB8AC3E}">
        <p14:creationId xmlns:p14="http://schemas.microsoft.com/office/powerpoint/2010/main" xmlns="" val="3012235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всмчсмвампвыапвапива</Template>
  <TotalTime>38</TotalTime>
  <Words>717</Words>
  <Application>Microsoft Office PowerPoint</Application>
  <PresentationFormat>Экран (4:3)</PresentationFormat>
  <Paragraphs>75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Diseño predeterminado</vt:lpstr>
      <vt:lpstr>Концепция развития дополнительного образования детей</vt:lpstr>
      <vt:lpstr>Официальные документы об образовании</vt:lpstr>
      <vt:lpstr>«Будущего нет - оно делается нами»  Лев Толстой </vt:lpstr>
      <vt:lpstr>Структура Концепции</vt:lpstr>
      <vt:lpstr>Цели и задачи развития дополнительного образования детей</vt:lpstr>
      <vt:lpstr>Цель и задачи  учреждения дополнительного образования</vt:lpstr>
      <vt:lpstr>Цели и задачи развития дополнительного образования детей</vt:lpstr>
      <vt:lpstr>Цели и задачи развития дополнительного образования детей</vt:lpstr>
      <vt:lpstr>На современном этапе содержание дополнительных образовательных программ ориентировано на: </vt:lpstr>
      <vt:lpstr>Проблемы дополнительного образования детей </vt:lpstr>
      <vt:lpstr>Преимущества дополнительного образования детей</vt:lpstr>
      <vt:lpstr>Этапы реализации Концепции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Концепция развития дополнительного образования детей</dc:title>
  <dc:creator>Информационный отдел</dc:creator>
  <cp:lastModifiedBy>Администратор</cp:lastModifiedBy>
  <cp:revision>8</cp:revision>
  <dcterms:created xsi:type="dcterms:W3CDTF">2014-10-15T11:55:31Z</dcterms:created>
  <dcterms:modified xsi:type="dcterms:W3CDTF">2016-08-25T14:00:28Z</dcterms:modified>
</cp:coreProperties>
</file>